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3" r:id="rId10"/>
    <p:sldId id="266" r:id="rId11"/>
    <p:sldId id="267" r:id="rId12"/>
    <p:sldId id="271" r:id="rId1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AEA6A1-3C33-4FC0-B0C9-2CD7E696306C}" v="5" dt="2026-03-01T05:46:01.9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1" d="100"/>
          <a:sy n="141" d="100"/>
        </p:scale>
        <p:origin x="92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kshmi Misra" userId="47b99e18-5d87-44e6-a512-f3b9567b83b9" providerId="ADAL" clId="{3B5BB31A-7558-46CE-8E98-DA50088C571F}"/>
    <pc:docChg chg="addSld delSld modSld delMainMaster">
      <pc:chgData name="Lakshmi Misra" userId="47b99e18-5d87-44e6-a512-f3b9567b83b9" providerId="ADAL" clId="{3B5BB31A-7558-46CE-8E98-DA50088C571F}" dt="2026-03-01T05:47:31.872" v="36" actId="47"/>
      <pc:docMkLst>
        <pc:docMk/>
      </pc:docMkLst>
      <pc:sldChg chg="del">
        <pc:chgData name="Lakshmi Misra" userId="47b99e18-5d87-44e6-a512-f3b9567b83b9" providerId="ADAL" clId="{3B5BB31A-7558-46CE-8E98-DA50088C571F}" dt="2026-03-01T05:43:29.983" v="0" actId="2696"/>
        <pc:sldMkLst>
          <pc:docMk/>
          <pc:sldMk cId="0" sldId="268"/>
        </pc:sldMkLst>
      </pc:sldChg>
      <pc:sldChg chg="del">
        <pc:chgData name="Lakshmi Misra" userId="47b99e18-5d87-44e6-a512-f3b9567b83b9" providerId="ADAL" clId="{3B5BB31A-7558-46CE-8E98-DA50088C571F}" dt="2026-03-01T05:43:34.262" v="1" actId="2696"/>
        <pc:sldMkLst>
          <pc:docMk/>
          <pc:sldMk cId="0" sldId="269"/>
        </pc:sldMkLst>
      </pc:sldChg>
      <pc:sldChg chg="modSp mod">
        <pc:chgData name="Lakshmi Misra" userId="47b99e18-5d87-44e6-a512-f3b9567b83b9" providerId="ADAL" clId="{3B5BB31A-7558-46CE-8E98-DA50088C571F}" dt="2026-03-01T05:47:05.006" v="35" actId="1076"/>
        <pc:sldMkLst>
          <pc:docMk/>
          <pc:sldMk cId="0" sldId="271"/>
        </pc:sldMkLst>
        <pc:spChg chg="mod">
          <ac:chgData name="Lakshmi Misra" userId="47b99e18-5d87-44e6-a512-f3b9567b83b9" providerId="ADAL" clId="{3B5BB31A-7558-46CE-8E98-DA50088C571F}" dt="2026-03-01T05:47:05.006" v="35" actId="1076"/>
          <ac:spMkLst>
            <pc:docMk/>
            <pc:sldMk cId="0" sldId="271"/>
            <ac:spMk id="12" creationId="{00000000-0000-0000-0000-000000000000}"/>
          </ac:spMkLst>
        </pc:spChg>
        <pc:spChg chg="mod">
          <ac:chgData name="Lakshmi Misra" userId="47b99e18-5d87-44e6-a512-f3b9567b83b9" providerId="ADAL" clId="{3B5BB31A-7558-46CE-8E98-DA50088C571F}" dt="2026-03-01T05:47:00.651" v="34" actId="20577"/>
          <ac:spMkLst>
            <pc:docMk/>
            <pc:sldMk cId="0" sldId="271"/>
            <ac:spMk id="13" creationId="{00000000-0000-0000-0000-000000000000}"/>
          </ac:spMkLst>
        </pc:spChg>
      </pc:sldChg>
      <pc:sldChg chg="del">
        <pc:chgData name="Lakshmi Misra" userId="47b99e18-5d87-44e6-a512-f3b9567b83b9" providerId="ADAL" clId="{3B5BB31A-7558-46CE-8E98-DA50088C571F}" dt="2026-03-01T05:43:40.001" v="2" actId="2696"/>
        <pc:sldMkLst>
          <pc:docMk/>
          <pc:sldMk cId="2307708747" sldId="272"/>
        </pc:sldMkLst>
      </pc:sldChg>
      <pc:sldChg chg="modSp add del mod">
        <pc:chgData name="Lakshmi Misra" userId="47b99e18-5d87-44e6-a512-f3b9567b83b9" providerId="ADAL" clId="{3B5BB31A-7558-46CE-8E98-DA50088C571F}" dt="2026-03-01T05:47:31.872" v="36" actId="47"/>
        <pc:sldMkLst>
          <pc:docMk/>
          <pc:sldMk cId="233674856" sldId="2076138665"/>
        </pc:sldMkLst>
        <pc:spChg chg="mod">
          <ac:chgData name="Lakshmi Misra" userId="47b99e18-5d87-44e6-a512-f3b9567b83b9" providerId="ADAL" clId="{3B5BB31A-7558-46CE-8E98-DA50088C571F}" dt="2026-03-01T05:45:20.074" v="16" actId="404"/>
          <ac:spMkLst>
            <pc:docMk/>
            <pc:sldMk cId="233674856" sldId="2076138665"/>
            <ac:spMk id="3" creationId="{1C09F088-7E73-FE40-FCC0-86CFC1B284FC}"/>
          </ac:spMkLst>
        </pc:spChg>
      </pc:sldChg>
      <pc:sldMasterChg chg="del delSldLayout">
        <pc:chgData name="Lakshmi Misra" userId="47b99e18-5d87-44e6-a512-f3b9567b83b9" providerId="ADAL" clId="{3B5BB31A-7558-46CE-8E98-DA50088C571F}" dt="2026-03-01T05:47:31.872" v="36" actId="47"/>
        <pc:sldMasterMkLst>
          <pc:docMk/>
          <pc:sldMasterMk cId="19978962" sldId="2147483650"/>
        </pc:sldMasterMkLst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838163958" sldId="214748365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719966991" sldId="214748365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914727441" sldId="214748365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124404534" sldId="214748365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892740223" sldId="214748365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185409119" sldId="214748365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632871798" sldId="214748365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575938903" sldId="214748365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611567031" sldId="214748365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372586702" sldId="214748366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799522219" sldId="214748366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993710492" sldId="214748366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167310905" sldId="214748366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903592966" sldId="214748366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813096874" sldId="214748366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840609993" sldId="214748366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904698030" sldId="214748366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026578987" sldId="214748366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320643029" sldId="214748366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440365734" sldId="214748367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617953964" sldId="214748367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337036744" sldId="214748367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820483167" sldId="214748367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767790905" sldId="214748367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847651275" sldId="214748367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67108829" sldId="214748367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998751226" sldId="214748367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592340452" sldId="214748367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450832630" sldId="214748367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567336209" sldId="214748368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295051438" sldId="214748368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365092971" sldId="214748368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448601272" sldId="214748368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053375842" sldId="214748368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669075651" sldId="214748368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81372647" sldId="214748368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328690650" sldId="214748368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861716420" sldId="214748368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302869879" sldId="214748368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479294382" sldId="214748369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829706105" sldId="214748369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92276476" sldId="214748369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4085730272" sldId="214748369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410219819" sldId="214748369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318553513" sldId="214748369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914713071" sldId="214748369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231936584" sldId="214748369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580763219" sldId="214748369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709650447" sldId="214748369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402417682" sldId="214748370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245586923" sldId="214748370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4206611428" sldId="214748370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380768519" sldId="214748370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921223749" sldId="214748370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950053814" sldId="214748370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346837372" sldId="214748370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716907937" sldId="214748370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400057566" sldId="214748370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442925203" sldId="214748370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135844169" sldId="214748371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786550890" sldId="214748371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238667673" sldId="214748371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834730115" sldId="214748371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989399727" sldId="214748371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4163416015" sldId="214748371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004877311" sldId="214748371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629317383" sldId="214748371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733797139" sldId="214748371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547384894" sldId="214748371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692102410" sldId="214748372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194274081" sldId="214748372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966387054" sldId="214748372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655764830" sldId="2147483723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607886154" sldId="2147483724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430737358" sldId="2147483725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386357818" sldId="2147483726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608932111" sldId="2147483727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27004530" sldId="2147483728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063358198" sldId="2147483729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2251860740" sldId="2147483730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969839173" sldId="2147483731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1080180414" sldId="2147483732"/>
          </pc:sldLayoutMkLst>
        </pc:sldLayoutChg>
        <pc:sldLayoutChg chg="del">
          <pc:chgData name="Lakshmi Misra" userId="47b99e18-5d87-44e6-a512-f3b9567b83b9" providerId="ADAL" clId="{3B5BB31A-7558-46CE-8E98-DA50088C571F}" dt="2026-03-01T05:47:31.872" v="36" actId="47"/>
          <pc:sldLayoutMkLst>
            <pc:docMk/>
            <pc:sldMasterMk cId="19978962" sldId="2147483650"/>
            <pc:sldLayoutMk cId="3470052555" sldId="2147483733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3F34B4-D604-43F6-A13E-E015E7FC847C}" type="doc">
      <dgm:prSet loTypeId="urn:microsoft.com/office/officeart/2024/3/layout/verticalVisualTextBlock1" loCatId="Picture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CD56F40B-7328-40D9-A1AD-D05B3ED7F36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dirty="0"/>
            <a:t>Packaging Project Files</a:t>
          </a:r>
        </a:p>
      </dgm:t>
    </dgm:pt>
    <dgm:pt modelId="{F2390F71-5C48-4A8C-90A0-EDF7184D24AF}" type="parTrans" cxnId="{19D0E440-6E99-4070-9159-4080FD88A519}">
      <dgm:prSet/>
      <dgm:spPr/>
      <dgm:t>
        <a:bodyPr/>
        <a:lstStyle/>
        <a:p>
          <a:endParaRPr lang="en-IN"/>
        </a:p>
      </dgm:t>
    </dgm:pt>
    <dgm:pt modelId="{22745706-9491-40AC-A95D-A3D3620816FA}" type="sibTrans" cxnId="{19D0E440-6E99-4070-9159-4080FD88A519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IN"/>
        </a:p>
      </dgm:t>
    </dgm:pt>
    <dgm:pt modelId="{0C8798F0-38A1-4183-B9FD-755AC7497A13}">
      <dgm:prSet/>
      <dgm:spPr/>
      <dgm:t>
        <a:bodyPr/>
        <a:lstStyle/>
        <a:p>
          <a:pPr>
            <a:lnSpc>
              <a:spcPct val="100000"/>
            </a:lnSpc>
          </a:pPr>
          <a:r>
            <a:rPr lang="en-IN"/>
            <a:t>Organize all necessary files and dependencies to prepare your web application for deployment.</a:t>
          </a:r>
        </a:p>
      </dgm:t>
    </dgm:pt>
    <dgm:pt modelId="{E524F0BE-586A-4ED6-A3C6-1B1A375B5B12}" type="parTrans" cxnId="{BAE28F88-CB5F-42DE-A008-517458FB1111}">
      <dgm:prSet/>
      <dgm:spPr/>
      <dgm:t>
        <a:bodyPr/>
        <a:lstStyle/>
        <a:p>
          <a:endParaRPr lang="en-IN"/>
        </a:p>
      </dgm:t>
    </dgm:pt>
    <dgm:pt modelId="{F8F19A77-2A95-4B10-9310-B90EF4C38219}" type="sibTrans" cxnId="{BAE28F88-CB5F-42DE-A008-517458FB1111}">
      <dgm:prSet/>
      <dgm:spPr/>
      <dgm:t>
        <a:bodyPr/>
        <a:lstStyle/>
        <a:p>
          <a:endParaRPr lang="en-IN"/>
        </a:p>
      </dgm:t>
    </dgm:pt>
    <dgm:pt modelId="{9456D676-72E7-4ED6-9822-7CCADF031613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/>
            <a:t>Choosing a Hosting Platform</a:t>
          </a:r>
        </a:p>
      </dgm:t>
    </dgm:pt>
    <dgm:pt modelId="{162DCDF2-36BD-4002-B37D-5AEEDD907CD7}" type="parTrans" cxnId="{8480D04F-266A-417F-9D77-55DF65E439B9}">
      <dgm:prSet/>
      <dgm:spPr/>
      <dgm:t>
        <a:bodyPr/>
        <a:lstStyle/>
        <a:p>
          <a:endParaRPr lang="en-IN"/>
        </a:p>
      </dgm:t>
    </dgm:pt>
    <dgm:pt modelId="{2ADABE31-2476-4B99-8D44-5029FB8FB278}" type="sibTrans" cxnId="{8480D04F-266A-417F-9D77-55DF65E439B9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IN"/>
        </a:p>
      </dgm:t>
    </dgm:pt>
    <dgm:pt modelId="{53692488-BD72-457A-A1CC-AC2FB5D5F067}">
      <dgm:prSet/>
      <dgm:spPr/>
      <dgm:t>
        <a:bodyPr/>
        <a:lstStyle/>
        <a:p>
          <a:pPr>
            <a:lnSpc>
              <a:spcPct val="100000"/>
            </a:lnSpc>
          </a:pPr>
          <a:r>
            <a:rPr lang="en-IN"/>
            <a:t>Select a suitable hosting platform to deploy your app, ensuring compatibility and scalability.</a:t>
          </a:r>
        </a:p>
      </dgm:t>
    </dgm:pt>
    <dgm:pt modelId="{1EC72FF0-EF65-4C52-8083-5DB264928BD5}" type="parTrans" cxnId="{EEC666DB-3808-40B3-B660-6FE6B7782B5B}">
      <dgm:prSet/>
      <dgm:spPr/>
      <dgm:t>
        <a:bodyPr/>
        <a:lstStyle/>
        <a:p>
          <a:endParaRPr lang="en-IN"/>
        </a:p>
      </dgm:t>
    </dgm:pt>
    <dgm:pt modelId="{86BD6ACB-BC1E-4E8E-85FF-4F10AACF45D6}" type="sibTrans" cxnId="{EEC666DB-3808-40B3-B660-6FE6B7782B5B}">
      <dgm:prSet/>
      <dgm:spPr/>
      <dgm:t>
        <a:bodyPr/>
        <a:lstStyle/>
        <a:p>
          <a:endParaRPr lang="en-IN"/>
        </a:p>
      </dgm:t>
    </dgm:pt>
    <dgm:pt modelId="{5173B238-2E7E-4DFC-B4F7-E110C84FD81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/>
            <a:t>Configuring and Launching</a:t>
          </a:r>
        </a:p>
      </dgm:t>
    </dgm:pt>
    <dgm:pt modelId="{44B355D8-53D8-4680-A569-3FFA910FFBA8}" type="parTrans" cxnId="{248CC587-C013-459E-A208-908F29388673}">
      <dgm:prSet/>
      <dgm:spPr/>
      <dgm:t>
        <a:bodyPr/>
        <a:lstStyle/>
        <a:p>
          <a:endParaRPr lang="en-IN"/>
        </a:p>
      </dgm:t>
    </dgm:pt>
    <dgm:pt modelId="{A043CB46-F7F7-485C-9B09-5196778B0478}" type="sibTrans" cxnId="{248CC587-C013-459E-A208-908F29388673}">
      <dgm:prSet/>
      <dgm:spPr/>
      <dgm:t>
        <a:bodyPr/>
        <a:lstStyle/>
        <a:p>
          <a:endParaRPr lang="en-IN"/>
        </a:p>
      </dgm:t>
    </dgm:pt>
    <dgm:pt modelId="{DCDDEA84-9A08-4FC3-9ACD-595CB711337F}">
      <dgm:prSet/>
      <dgm:spPr/>
      <dgm:t>
        <a:bodyPr/>
        <a:lstStyle/>
        <a:p>
          <a:pPr>
            <a:lnSpc>
              <a:spcPct val="100000"/>
            </a:lnSpc>
          </a:pPr>
          <a:r>
            <a:rPr lang="en-IN"/>
            <a:t>Configure environment variables, link your repository, launch the application, and verify deployment.</a:t>
          </a:r>
        </a:p>
      </dgm:t>
    </dgm:pt>
    <dgm:pt modelId="{13384F90-6977-483B-9C29-AA0D6FC240CE}" type="parTrans" cxnId="{941C766B-83B2-41C3-90E1-0B2A7E99B560}">
      <dgm:prSet/>
      <dgm:spPr/>
      <dgm:t>
        <a:bodyPr/>
        <a:lstStyle/>
        <a:p>
          <a:endParaRPr lang="en-IN"/>
        </a:p>
      </dgm:t>
    </dgm:pt>
    <dgm:pt modelId="{2475A911-FF61-432E-905B-15FBB34497DA}" type="sibTrans" cxnId="{941C766B-83B2-41C3-90E1-0B2A7E99B560}">
      <dgm:prSet/>
      <dgm:spPr/>
      <dgm:t>
        <a:bodyPr/>
        <a:lstStyle/>
        <a:p>
          <a:endParaRPr lang="en-IN"/>
        </a:p>
      </dgm:t>
    </dgm:pt>
    <dgm:pt modelId="{64FA4756-BA91-4769-BEE1-0C5C069643FE}" type="pres">
      <dgm:prSet presAssocID="{153F34B4-D604-43F6-A13E-E015E7FC847C}" presName="Root" presStyleCnt="0">
        <dgm:presLayoutVars>
          <dgm:dir/>
          <dgm:resizeHandles val="exact"/>
        </dgm:presLayoutVars>
      </dgm:prSet>
      <dgm:spPr/>
    </dgm:pt>
    <dgm:pt modelId="{563CDB2C-B7E6-4181-90CB-2081F79F24BA}" type="pres">
      <dgm:prSet presAssocID="{CD56F40B-7328-40D9-A1AD-D05B3ED7F361}" presName="Composite" presStyleCnt="0"/>
      <dgm:spPr/>
    </dgm:pt>
    <dgm:pt modelId="{0BE6AC98-7BAD-4C6B-AE12-5C26D2468474}" type="pres">
      <dgm:prSet presAssocID="{CD56F40B-7328-40D9-A1AD-D05B3ED7F361}" presName="Picture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3" r="26580" b="-10"/>
          <a:stretch/>
        </a:blipFill>
      </dgm:spPr>
      <dgm:extLst>
        <a:ext uri="{E40237B7-FDA0-4F09-8148-C483321AD2D9}">
          <dgm14:cNvPr xmlns:dgm14="http://schemas.microsoft.com/office/drawing/2010/diagram" id="0" name="" descr="Coloured organisers on shelves"/>
        </a:ext>
      </dgm:extLst>
    </dgm:pt>
    <dgm:pt modelId="{AD80B083-5950-4A84-A562-3AEA45674FAA}" type="pres">
      <dgm:prSet presAssocID="{CD56F40B-7328-40D9-A1AD-D05B3ED7F361}" presName="Subtitle" presStyleLbl="revTx" presStyleIdx="0" presStyleCnt="6">
        <dgm:presLayoutVars>
          <dgm:chMax val="0"/>
          <dgm:bulletEnabled/>
        </dgm:presLayoutVars>
      </dgm:prSet>
      <dgm:spPr/>
    </dgm:pt>
    <dgm:pt modelId="{2E19B287-397B-4A71-8FFB-0EE9106CCCED}" type="pres">
      <dgm:prSet presAssocID="{CD56F40B-7328-40D9-A1AD-D05B3ED7F361}" presName="Description" presStyleLbl="revTx" presStyleIdx="1" presStyleCnt="6">
        <dgm:presLayoutVars>
          <dgm:bulletEnabled/>
        </dgm:presLayoutVars>
      </dgm:prSet>
      <dgm:spPr/>
    </dgm:pt>
    <dgm:pt modelId="{1A0B19DA-6BB0-40C2-B590-B4536782C02A}" type="pres">
      <dgm:prSet presAssocID="{22745706-9491-40AC-A95D-A3D3620816FA}" presName="sibTrans" presStyleLbl="sibTrans2D1" presStyleIdx="0" presStyleCnt="0"/>
      <dgm:spPr/>
    </dgm:pt>
    <dgm:pt modelId="{9F833506-640B-458E-A64D-5E88E0F066F6}" type="pres">
      <dgm:prSet presAssocID="{9456D676-72E7-4ED6-9822-7CCADF031613}" presName="Composite" presStyleCnt="0"/>
      <dgm:spPr/>
    </dgm:pt>
    <dgm:pt modelId="{5252D2F0-E3BD-4CB0-9C19-45B39F118AB3}" type="pres">
      <dgm:prSet presAssocID="{9456D676-72E7-4ED6-9822-7CCADF031613}" presName="Picture" presStyleLbl="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5" r="8280" b="8"/>
          <a:stretch/>
        </a:blipFill>
      </dgm:spPr>
      <dgm:extLst>
        <a:ext uri="{E40237B7-FDA0-4F09-8148-C483321AD2D9}">
          <dgm14:cNvPr xmlns:dgm14="http://schemas.microsoft.com/office/drawing/2010/diagram" id="0" name="" descr="Cloud shaped hard drive with cables"/>
        </a:ext>
      </dgm:extLst>
    </dgm:pt>
    <dgm:pt modelId="{FE31259C-3835-487F-8F70-C0530C4DAA24}" type="pres">
      <dgm:prSet presAssocID="{9456D676-72E7-4ED6-9822-7CCADF031613}" presName="Subtitle" presStyleLbl="revTx" presStyleIdx="2" presStyleCnt="6">
        <dgm:presLayoutVars>
          <dgm:chMax val="0"/>
          <dgm:bulletEnabled/>
        </dgm:presLayoutVars>
      </dgm:prSet>
      <dgm:spPr/>
    </dgm:pt>
    <dgm:pt modelId="{761D31F8-193E-4554-9574-0B630636C377}" type="pres">
      <dgm:prSet presAssocID="{9456D676-72E7-4ED6-9822-7CCADF031613}" presName="Description" presStyleLbl="revTx" presStyleIdx="3" presStyleCnt="6">
        <dgm:presLayoutVars>
          <dgm:bulletEnabled/>
        </dgm:presLayoutVars>
      </dgm:prSet>
      <dgm:spPr/>
    </dgm:pt>
    <dgm:pt modelId="{F188B958-454E-44D5-B339-7CFA9C7E39E4}" type="pres">
      <dgm:prSet presAssocID="{2ADABE31-2476-4B99-8D44-5029FB8FB278}" presName="sibTrans" presStyleLbl="sibTrans2D1" presStyleIdx="0" presStyleCnt="0"/>
      <dgm:spPr/>
    </dgm:pt>
    <dgm:pt modelId="{AD2CA32D-375D-4AE4-B769-8A64E733F584}" type="pres">
      <dgm:prSet presAssocID="{5173B238-2E7E-4DFC-B4F7-E110C84FD81D}" presName="Composite" presStyleCnt="0"/>
      <dgm:spPr/>
    </dgm:pt>
    <dgm:pt modelId="{9AFD89A1-675A-47E7-88B4-98601D2FAFE5}" type="pres">
      <dgm:prSet presAssocID="{5173B238-2E7E-4DFC-B4F7-E110C84FD81D}" presName="Picture" presStyleLbl="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" r="31096" b="-8"/>
          <a:stretch/>
        </a:blipFill>
      </dgm:spPr>
      <dgm:extLst>
        <a:ext uri="{E40237B7-FDA0-4F09-8148-C483321AD2D9}">
          <dgm14:cNvPr xmlns:dgm14="http://schemas.microsoft.com/office/drawing/2010/diagram" id="0" name="" descr="Rate Product"/>
        </a:ext>
      </dgm:extLst>
    </dgm:pt>
    <dgm:pt modelId="{59BB0EAD-DDD6-4A7F-9D9A-051E5822DF5A}" type="pres">
      <dgm:prSet presAssocID="{5173B238-2E7E-4DFC-B4F7-E110C84FD81D}" presName="Subtitle" presStyleLbl="revTx" presStyleIdx="4" presStyleCnt="6">
        <dgm:presLayoutVars>
          <dgm:chMax val="0"/>
          <dgm:bulletEnabled/>
        </dgm:presLayoutVars>
      </dgm:prSet>
      <dgm:spPr/>
    </dgm:pt>
    <dgm:pt modelId="{EDF26A28-16BF-4C72-977F-90C16D054B3F}" type="pres">
      <dgm:prSet presAssocID="{5173B238-2E7E-4DFC-B4F7-E110C84FD81D}" presName="Description" presStyleLbl="revTx" presStyleIdx="5" presStyleCnt="6">
        <dgm:presLayoutVars>
          <dgm:bulletEnabled/>
        </dgm:presLayoutVars>
      </dgm:prSet>
      <dgm:spPr/>
    </dgm:pt>
  </dgm:ptLst>
  <dgm:cxnLst>
    <dgm:cxn modelId="{5200D303-5667-4E76-BEC4-D3D5278CE57D}" type="presOf" srcId="{0C8798F0-38A1-4183-B9FD-755AC7497A13}" destId="{2E19B287-397B-4A71-8FFB-0EE9106CCCED}" srcOrd="0" destOrd="0" presId="urn:microsoft.com/office/officeart/2024/3/layout/verticalVisualTextBlock1"/>
    <dgm:cxn modelId="{4C9C7B18-2B7E-4482-A117-9EDD40ECF74A}" type="presOf" srcId="{22745706-9491-40AC-A95D-A3D3620816FA}" destId="{1A0B19DA-6BB0-40C2-B590-B4536782C02A}" srcOrd="0" destOrd="0" presId="urn:microsoft.com/office/officeart/2024/3/layout/verticalVisualTextBlock1"/>
    <dgm:cxn modelId="{FFE8833D-FDFB-4381-BFC1-ED558D225F42}" type="presOf" srcId="{153F34B4-D604-43F6-A13E-E015E7FC847C}" destId="{64FA4756-BA91-4769-BEE1-0C5C069643FE}" srcOrd="0" destOrd="0" presId="urn:microsoft.com/office/officeart/2024/3/layout/verticalVisualTextBlock1"/>
    <dgm:cxn modelId="{19D0E440-6E99-4070-9159-4080FD88A519}" srcId="{153F34B4-D604-43F6-A13E-E015E7FC847C}" destId="{CD56F40B-7328-40D9-A1AD-D05B3ED7F361}" srcOrd="0" destOrd="0" parTransId="{F2390F71-5C48-4A8C-90A0-EDF7184D24AF}" sibTransId="{22745706-9491-40AC-A95D-A3D3620816FA}"/>
    <dgm:cxn modelId="{941C766B-83B2-41C3-90E1-0B2A7E99B560}" srcId="{5173B238-2E7E-4DFC-B4F7-E110C84FD81D}" destId="{DCDDEA84-9A08-4FC3-9ACD-595CB711337F}" srcOrd="0" destOrd="0" parTransId="{13384F90-6977-483B-9C29-AA0D6FC240CE}" sibTransId="{2475A911-FF61-432E-905B-15FBB34497DA}"/>
    <dgm:cxn modelId="{DD15274F-5C1B-43E8-8C31-2CBEBC600165}" type="presOf" srcId="{53692488-BD72-457A-A1CC-AC2FB5D5F067}" destId="{761D31F8-193E-4554-9574-0B630636C377}" srcOrd="0" destOrd="0" presId="urn:microsoft.com/office/officeart/2024/3/layout/verticalVisualTextBlock1"/>
    <dgm:cxn modelId="{8480D04F-266A-417F-9D77-55DF65E439B9}" srcId="{153F34B4-D604-43F6-A13E-E015E7FC847C}" destId="{9456D676-72E7-4ED6-9822-7CCADF031613}" srcOrd="1" destOrd="0" parTransId="{162DCDF2-36BD-4002-B37D-5AEEDD907CD7}" sibTransId="{2ADABE31-2476-4B99-8D44-5029FB8FB278}"/>
    <dgm:cxn modelId="{248CC587-C013-459E-A208-908F29388673}" srcId="{153F34B4-D604-43F6-A13E-E015E7FC847C}" destId="{5173B238-2E7E-4DFC-B4F7-E110C84FD81D}" srcOrd="2" destOrd="0" parTransId="{44B355D8-53D8-4680-A569-3FFA910FFBA8}" sibTransId="{A043CB46-F7F7-485C-9B09-5196778B0478}"/>
    <dgm:cxn modelId="{BAE28F88-CB5F-42DE-A008-517458FB1111}" srcId="{CD56F40B-7328-40D9-A1AD-D05B3ED7F361}" destId="{0C8798F0-38A1-4183-B9FD-755AC7497A13}" srcOrd="0" destOrd="0" parTransId="{E524F0BE-586A-4ED6-A3C6-1B1A375B5B12}" sibTransId="{F8F19A77-2A95-4B10-9310-B90EF4C38219}"/>
    <dgm:cxn modelId="{CCDB269F-04A7-4512-B695-BF7617F73071}" type="presOf" srcId="{DCDDEA84-9A08-4FC3-9ACD-595CB711337F}" destId="{EDF26A28-16BF-4C72-977F-90C16D054B3F}" srcOrd="0" destOrd="0" presId="urn:microsoft.com/office/officeart/2024/3/layout/verticalVisualTextBlock1"/>
    <dgm:cxn modelId="{8E5143AD-924D-4428-8479-868FFA1ACC73}" type="presOf" srcId="{9456D676-72E7-4ED6-9822-7CCADF031613}" destId="{FE31259C-3835-487F-8F70-C0530C4DAA24}" srcOrd="0" destOrd="0" presId="urn:microsoft.com/office/officeart/2024/3/layout/verticalVisualTextBlock1"/>
    <dgm:cxn modelId="{6B5C89B5-4672-4EB5-9A45-62BB6C5F560E}" type="presOf" srcId="{2ADABE31-2476-4B99-8D44-5029FB8FB278}" destId="{F188B958-454E-44D5-B339-7CFA9C7E39E4}" srcOrd="0" destOrd="0" presId="urn:microsoft.com/office/officeart/2024/3/layout/verticalVisualTextBlock1"/>
    <dgm:cxn modelId="{BC7A6EC6-4A7B-4057-971A-C7A427FBD778}" type="presOf" srcId="{5173B238-2E7E-4DFC-B4F7-E110C84FD81D}" destId="{59BB0EAD-DDD6-4A7F-9D9A-051E5822DF5A}" srcOrd="0" destOrd="0" presId="urn:microsoft.com/office/officeart/2024/3/layout/verticalVisualTextBlock1"/>
    <dgm:cxn modelId="{EEC666DB-3808-40B3-B660-6FE6B7782B5B}" srcId="{9456D676-72E7-4ED6-9822-7CCADF031613}" destId="{53692488-BD72-457A-A1CC-AC2FB5D5F067}" srcOrd="0" destOrd="0" parTransId="{1EC72FF0-EF65-4C52-8083-5DB264928BD5}" sibTransId="{86BD6ACB-BC1E-4E8E-85FF-4F10AACF45D6}"/>
    <dgm:cxn modelId="{177E3EF7-523C-4F0E-986B-0D3FD11F1BE8}" type="presOf" srcId="{CD56F40B-7328-40D9-A1AD-D05B3ED7F361}" destId="{AD80B083-5950-4A84-A562-3AEA45674FAA}" srcOrd="0" destOrd="0" presId="urn:microsoft.com/office/officeart/2024/3/layout/verticalVisualTextBlock1"/>
    <dgm:cxn modelId="{61A2BF53-6198-4240-BD94-A5B27C1AC0FC}" type="presParOf" srcId="{64FA4756-BA91-4769-BEE1-0C5C069643FE}" destId="{563CDB2C-B7E6-4181-90CB-2081F79F24BA}" srcOrd="0" destOrd="0" presId="urn:microsoft.com/office/officeart/2024/3/layout/verticalVisualTextBlock1"/>
    <dgm:cxn modelId="{547BDEF6-B029-43DC-B0E8-D92D81210CC3}" type="presParOf" srcId="{563CDB2C-B7E6-4181-90CB-2081F79F24BA}" destId="{0BE6AC98-7BAD-4C6B-AE12-5C26D2468474}" srcOrd="0" destOrd="0" presId="urn:microsoft.com/office/officeart/2024/3/layout/verticalVisualTextBlock1"/>
    <dgm:cxn modelId="{98CB92C5-CEEC-4EC4-BBCA-A56BC272343A}" type="presParOf" srcId="{563CDB2C-B7E6-4181-90CB-2081F79F24BA}" destId="{AD80B083-5950-4A84-A562-3AEA45674FAA}" srcOrd="1" destOrd="0" presId="urn:microsoft.com/office/officeart/2024/3/layout/verticalVisualTextBlock1"/>
    <dgm:cxn modelId="{F020F7C8-D3B6-4B44-B14F-D464921553E7}" type="presParOf" srcId="{563CDB2C-B7E6-4181-90CB-2081F79F24BA}" destId="{2E19B287-397B-4A71-8FFB-0EE9106CCCED}" srcOrd="2" destOrd="0" presId="urn:microsoft.com/office/officeart/2024/3/layout/verticalVisualTextBlock1"/>
    <dgm:cxn modelId="{5223EF77-EEB4-4DA5-A466-BABCE32FD1AE}" type="presParOf" srcId="{64FA4756-BA91-4769-BEE1-0C5C069643FE}" destId="{1A0B19DA-6BB0-40C2-B590-B4536782C02A}" srcOrd="1" destOrd="0" presId="urn:microsoft.com/office/officeart/2024/3/layout/verticalVisualTextBlock1"/>
    <dgm:cxn modelId="{EA1C7B76-1D4A-48E6-8681-1D976588196D}" type="presParOf" srcId="{64FA4756-BA91-4769-BEE1-0C5C069643FE}" destId="{9F833506-640B-458E-A64D-5E88E0F066F6}" srcOrd="2" destOrd="0" presId="urn:microsoft.com/office/officeart/2024/3/layout/verticalVisualTextBlock1"/>
    <dgm:cxn modelId="{C85C7797-1906-4495-BE82-AA2E516DC4AD}" type="presParOf" srcId="{9F833506-640B-458E-A64D-5E88E0F066F6}" destId="{5252D2F0-E3BD-4CB0-9C19-45B39F118AB3}" srcOrd="0" destOrd="0" presId="urn:microsoft.com/office/officeart/2024/3/layout/verticalVisualTextBlock1"/>
    <dgm:cxn modelId="{21E520FD-0724-40DF-942D-EA2651673B73}" type="presParOf" srcId="{9F833506-640B-458E-A64D-5E88E0F066F6}" destId="{FE31259C-3835-487F-8F70-C0530C4DAA24}" srcOrd="1" destOrd="0" presId="urn:microsoft.com/office/officeart/2024/3/layout/verticalVisualTextBlock1"/>
    <dgm:cxn modelId="{810C9B97-46A3-40A2-8718-612FD0B16CD2}" type="presParOf" srcId="{9F833506-640B-458E-A64D-5E88E0F066F6}" destId="{761D31F8-193E-4554-9574-0B630636C377}" srcOrd="2" destOrd="0" presId="urn:microsoft.com/office/officeart/2024/3/layout/verticalVisualTextBlock1"/>
    <dgm:cxn modelId="{982149EF-D7DB-4B29-A43F-0E29DBA1FB26}" type="presParOf" srcId="{64FA4756-BA91-4769-BEE1-0C5C069643FE}" destId="{F188B958-454E-44D5-B339-7CFA9C7E39E4}" srcOrd="3" destOrd="0" presId="urn:microsoft.com/office/officeart/2024/3/layout/verticalVisualTextBlock1"/>
    <dgm:cxn modelId="{D55F039D-3D2E-457D-B087-38D994A72195}" type="presParOf" srcId="{64FA4756-BA91-4769-BEE1-0C5C069643FE}" destId="{AD2CA32D-375D-4AE4-B769-8A64E733F584}" srcOrd="4" destOrd="0" presId="urn:microsoft.com/office/officeart/2024/3/layout/verticalVisualTextBlock1"/>
    <dgm:cxn modelId="{31D3A103-D1C7-4A18-A120-A3CFE8520BAF}" type="presParOf" srcId="{AD2CA32D-375D-4AE4-B769-8A64E733F584}" destId="{9AFD89A1-675A-47E7-88B4-98601D2FAFE5}" srcOrd="0" destOrd="0" presId="urn:microsoft.com/office/officeart/2024/3/layout/verticalVisualTextBlock1"/>
    <dgm:cxn modelId="{D8E40824-28F7-4850-A2FF-B28E3BCF190B}" type="presParOf" srcId="{AD2CA32D-375D-4AE4-B769-8A64E733F584}" destId="{59BB0EAD-DDD6-4A7F-9D9A-051E5822DF5A}" srcOrd="1" destOrd="0" presId="urn:microsoft.com/office/officeart/2024/3/layout/verticalVisualTextBlock1"/>
    <dgm:cxn modelId="{74812A90-D1AC-4BB1-A262-91F5D2ECC3E2}" type="presParOf" srcId="{AD2CA32D-375D-4AE4-B769-8A64E733F584}" destId="{EDF26A28-16BF-4C72-977F-90C16D054B3F}" srcOrd="2" destOrd="0" presId="urn:microsoft.com/office/officeart/2024/3/layout/verticalVisualTextBlock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E6AC98-7BAD-4C6B-AE12-5C26D2468474}">
      <dsp:nvSpPr>
        <dsp:cNvPr id="0" name=""/>
        <dsp:cNvSpPr/>
      </dsp:nvSpPr>
      <dsp:spPr>
        <a:xfrm>
          <a:off x="0" y="0"/>
          <a:ext cx="1390914" cy="13909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3" r="26580" b="-10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80B083-5950-4A84-A562-3AEA45674FAA}">
      <dsp:nvSpPr>
        <dsp:cNvPr id="0" name=""/>
        <dsp:cNvSpPr/>
      </dsp:nvSpPr>
      <dsp:spPr>
        <a:xfrm>
          <a:off x="1570914" y="0"/>
          <a:ext cx="3071420" cy="343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800" kern="1200" dirty="0"/>
            <a:t>Packaging Project Files</a:t>
          </a:r>
        </a:p>
      </dsp:txBody>
      <dsp:txXfrm>
        <a:off x="1570914" y="0"/>
        <a:ext cx="3071420" cy="343368"/>
      </dsp:txXfrm>
    </dsp:sp>
    <dsp:sp modelId="{2E19B287-397B-4A71-8FFB-0EE9106CCCED}">
      <dsp:nvSpPr>
        <dsp:cNvPr id="0" name=""/>
        <dsp:cNvSpPr/>
      </dsp:nvSpPr>
      <dsp:spPr>
        <a:xfrm>
          <a:off x="1570914" y="343368"/>
          <a:ext cx="3071420" cy="1047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Organize all necessary files and dependencies to prepare your web application for deployment.</a:t>
          </a:r>
        </a:p>
      </dsp:txBody>
      <dsp:txXfrm>
        <a:off x="1570914" y="343368"/>
        <a:ext cx="3071420" cy="1047546"/>
      </dsp:txXfrm>
    </dsp:sp>
    <dsp:sp modelId="{5252D2F0-E3BD-4CB0-9C19-45B39F118AB3}">
      <dsp:nvSpPr>
        <dsp:cNvPr id="0" name=""/>
        <dsp:cNvSpPr/>
      </dsp:nvSpPr>
      <dsp:spPr>
        <a:xfrm>
          <a:off x="0" y="1502188"/>
          <a:ext cx="1390914" cy="1390914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5" r="8280" b="8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31259C-3835-487F-8F70-C0530C4DAA24}">
      <dsp:nvSpPr>
        <dsp:cNvPr id="0" name=""/>
        <dsp:cNvSpPr/>
      </dsp:nvSpPr>
      <dsp:spPr>
        <a:xfrm>
          <a:off x="1570914" y="1502188"/>
          <a:ext cx="3071420" cy="343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800" kern="1200"/>
            <a:t>Choosing a Hosting Platform</a:t>
          </a:r>
        </a:p>
      </dsp:txBody>
      <dsp:txXfrm>
        <a:off x="1570914" y="1502188"/>
        <a:ext cx="3071420" cy="343368"/>
      </dsp:txXfrm>
    </dsp:sp>
    <dsp:sp modelId="{761D31F8-193E-4554-9574-0B630636C377}">
      <dsp:nvSpPr>
        <dsp:cNvPr id="0" name=""/>
        <dsp:cNvSpPr/>
      </dsp:nvSpPr>
      <dsp:spPr>
        <a:xfrm>
          <a:off x="1570914" y="1845556"/>
          <a:ext cx="3071420" cy="1047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Select a suitable hosting platform to deploy your app, ensuring compatibility and scalability.</a:t>
          </a:r>
        </a:p>
      </dsp:txBody>
      <dsp:txXfrm>
        <a:off x="1570914" y="1845556"/>
        <a:ext cx="3071420" cy="1047546"/>
      </dsp:txXfrm>
    </dsp:sp>
    <dsp:sp modelId="{9AFD89A1-675A-47E7-88B4-98601D2FAFE5}">
      <dsp:nvSpPr>
        <dsp:cNvPr id="0" name=""/>
        <dsp:cNvSpPr/>
      </dsp:nvSpPr>
      <dsp:spPr>
        <a:xfrm>
          <a:off x="0" y="3004376"/>
          <a:ext cx="1390914" cy="13909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" r="31096" b="-8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BB0EAD-DDD6-4A7F-9D9A-051E5822DF5A}">
      <dsp:nvSpPr>
        <dsp:cNvPr id="0" name=""/>
        <dsp:cNvSpPr/>
      </dsp:nvSpPr>
      <dsp:spPr>
        <a:xfrm>
          <a:off x="1570914" y="3004376"/>
          <a:ext cx="3071420" cy="343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800" kern="1200"/>
            <a:t>Configuring and Launching</a:t>
          </a:r>
        </a:p>
      </dsp:txBody>
      <dsp:txXfrm>
        <a:off x="1570914" y="3004376"/>
        <a:ext cx="3071420" cy="343368"/>
      </dsp:txXfrm>
    </dsp:sp>
    <dsp:sp modelId="{EDF26A28-16BF-4C72-977F-90C16D054B3F}">
      <dsp:nvSpPr>
        <dsp:cNvPr id="0" name=""/>
        <dsp:cNvSpPr/>
      </dsp:nvSpPr>
      <dsp:spPr>
        <a:xfrm>
          <a:off x="1570914" y="3347744"/>
          <a:ext cx="3071420" cy="1047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Configure environment variables, link your repository, launch the application, and verify deployment.</a:t>
          </a:r>
        </a:p>
      </dsp:txBody>
      <dsp:txXfrm>
        <a:off x="1570914" y="3347744"/>
        <a:ext cx="3071420" cy="1047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verticalVisualTextBlock1">
  <dgm:title val="Vertical Visual Text Blocks"/>
  <dgm:desc val="Pictures with short bits of text with formatted headers. Use as an easier-to-read alternative to a bulleted list."/>
  <dgm:catLst>
    <dgm:cat type="picture" pri="1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Root">
    <dgm:varLst>
      <dgm:dir/>
      <dgm:resizeHandles val="exact"/>
    </dgm:varLst>
    <dgm:choose name="BasedOnLanguageDirection">
      <dgm:if name="LeftToRight" func="var" arg="dir" op="equ" val="norm">
        <dgm:alg type="lin">
          <dgm:param type="linDir" val="fromT"/>
          <dgm:param type="vertAlign" val="t"/>
          <dgm:param type="horzAlign" val="l"/>
        </dgm:alg>
      </dgm:if>
      <dgm:else name="RightToLeft">
        <dgm:alg type="lin">
          <dgm:param type="linDir" val="fromT"/>
          <dgm:param type="vertAlign" val="t"/>
          <dgm:param type="horzAlign" val="r"/>
        </dgm:alg>
      </dgm:else>
    </dgm:choose>
    <dgm:presOf/>
    <dgm:constrLst>
      <dgm:constr type="primFontSz" for="des" forName="Subtitle" op="equ" val="18"/>
      <dgm:constr type="primFontSz" for="des" forName="Description" refType="primFontSz" refFor="des" refForName="Subtitle" op="equ" fact="0.77"/>
      <dgm:constr type="w" for="ch" forName="Composite" refType="w"/>
      <dgm:constr type="h" for="ch" forName="Composite" refType="h"/>
      <dgm:constr type="h" for="ch" forName="sibTrans" refType="h" refFor="ch" refForName="Composite" fact="0.08"/>
      <dgm:constr type="sp" refType="w" refFor="ch" refForName="Composite" op="equ" fact="0.1"/>
    </dgm:constrLst>
    <dgm:ruleLst/>
    <dgm:forEach name="DirectChildrenOfRoot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Picture" refType="w" fact="0.335"/>
          <dgm:constr type="h" for="ch" forName="Picture" refType="w" refFor="ch" refForName="Picture" op="equ"/>
          <dgm:constr type="h" for="ch" forName="Picture" refType="h" op="lte"/>
          <dgm:constr type="l" for="ch" forName="Subtitle" refType="r" refFor="ch" refForName="Picture"/>
          <dgm:constr type="lOff" for="ch" forName="Subtitle" val="5"/>
          <dgm:constr type="h" for="ch" forName="Subtitle" refType="h" fact="0.1"/>
          <dgm:constr type="t" for="ch" forName="Description" refType="b" refFor="ch" refForName="Subtitle"/>
          <dgm:constr type="l" for="ch" forName="Description" refType="r" refFor="ch" refForName="Picture"/>
          <dgm:constr type="lOff" for="ch" forName="Description" val="5"/>
        </dgm:constrLst>
        <dgm:ruleLst/>
        <dgm:layoutNode name="Picture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ubtitle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SubtitleConstraintsBasedOnLanguageDirection">
            <dgm:if name="SubtitleIsLeftToRight" func="var" arg="dir" op="equ" val="norm">
              <dgm:constrLst>
                <dgm:constr type="h" refType="w" op="lte" fact="0.4"/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SubtitleIsRightToLeft">
              <dgm:constrLst>
                <dgm:constr type="h" refType="w" op="lte" fact="0.4"/>
                <dgm:constr type="rMarg"/>
                <dgm:constr type="lMarg" refType="primFontSz" fact="0.1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Description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DescriptionConstraintsBasedOnLanguageDirection">
            <dgm:if name="DescriptionIsLeftToRight" func="var" arg="dir" op="equ" val="norm">
              <dgm:constrLst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DescriptionIsRightToLeft">
              <dgm:constrLst>
                <dgm:constr type="lMarg" refType="primFontSz" fact="0.1"/>
                <dgm:constr type="rMarg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762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7145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4350" y="4400550"/>
            <a:ext cx="4114800" cy="3600450"/>
          </a:xfrm>
          <a:prstGeom prst="rect">
            <a:avLst/>
          </a:prstGeom>
        </p:spPr>
        <p:txBody>
          <a:bodyPr/>
          <a:lstStyle/>
          <a:p>
            <a:r>
              <a:rPr lang="en-IN"/>
              <a:t>Image source: Microsoft 365 content library
To deploy a simple web application built with Vibe Coding, first package your project files and dependencies. Next, select a hosting platform such as Heroku or AWS for deployment. After configuring environment variables and linking your repository, launch your app and verify deployment through browser access and logs.</a:t>
            </a:r>
          </a:p>
        </p:txBody>
      </p:sp>
    </p:spTree>
    <p:extLst>
      <p:ext uri="{BB962C8B-B14F-4D97-AF65-F5344CB8AC3E}">
        <p14:creationId xmlns:p14="http://schemas.microsoft.com/office/powerpoint/2010/main" val="401840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HackSupport@synergetics-india.co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2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73152" cy="514350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457200" y="1371600"/>
            <a:ext cx="822960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Production Deployment and </a:t>
            </a:r>
            <a:endParaRPr lang="en-US" sz="3800" dirty="0"/>
          </a:p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Integration Patterns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457200" y="3566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i="1" dirty="0">
                <a:solidFill>
                  <a:srgbClr val="00BCF2"/>
                </a:solidFill>
              </a:rPr>
              <a:t>Deploy AI Agents · Integrate Services · Build for Scale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F2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400" dirty="0">
                <a:solidFill>
                  <a:srgbClr val="00BCF2"/>
                </a:solidFill>
              </a:rPr>
              <a:t>SECTION 04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</a:rPr>
              <a:t>Integration Patterns</a:t>
            </a:r>
            <a:endParaRPr lang="en-US" sz="3800" dirty="0"/>
          </a:p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</a:rPr>
              <a:t>&amp; End-to-End</a:t>
            </a:r>
            <a:endParaRPr lang="en-US" sz="3800" dirty="0"/>
          </a:p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</a:rPr>
              <a:t>Workflows</a:t>
            </a:r>
            <a:endParaRPr lang="en-US" sz="3800" dirty="0"/>
          </a:p>
        </p:txBody>
      </p:sp>
      <p:sp>
        <p:nvSpPr>
          <p:cNvPr id="5" name="Text 3"/>
          <p:cNvSpPr/>
          <p:nvPr/>
        </p:nvSpPr>
        <p:spPr>
          <a:xfrm>
            <a:off x="457200" y="41605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00BCF2"/>
                </a:solidFill>
              </a:rPr>
              <a:t>Connecting agents, data, and services with Azure Logic Apps &amp; Event-Driven patterns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F2D5A"/>
          </a:solidFill>
          <a:ln w="12700">
            <a:solidFill>
              <a:srgbClr val="0F2D5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Integration Patterns &amp; End-to-End Workflows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274320" y="1051560"/>
            <a:ext cx="4069080" cy="3931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274320" y="1051560"/>
            <a:ext cx="4069080" cy="45720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411480" y="1051560"/>
            <a:ext cx="3794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☁️  Orchestration with Azure Logic Apps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57200" y="1600200"/>
            <a:ext cx="374904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Visual workflow designer — no-code/low-code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800+ connectors to SaaS, databases &amp; APIs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Trigger agents on schedule, HTTP, or events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Built-in error handling and retry policies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B2B integration with EDI standards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617720" y="1051560"/>
            <a:ext cx="4251960" cy="3931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9" name="Shape 7"/>
          <p:cNvSpPr/>
          <p:nvPr/>
        </p:nvSpPr>
        <p:spPr>
          <a:xfrm>
            <a:off x="4617720" y="1051560"/>
            <a:ext cx="4251960" cy="457200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4754880" y="1051560"/>
            <a:ext cx="3977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⚡  Event-Driven Architectures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754880" y="1600200"/>
            <a:ext cx="397764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Azure Event Grid: route events between services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Azure Service Bus: reliable message queuing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Azure Event Hubs: high-throughput streaming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Agents subscribe to topics &amp; react in real-time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A1F36"/>
                </a:solidFill>
              </a:rPr>
              <a:t>Decoupled, resilient microservice communication</a:t>
            </a:r>
            <a:endParaRPr 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F2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4572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dirty="0">
                <a:solidFill>
                  <a:srgbClr val="000000"/>
                </a:solidFill>
              </a:rPr>
              <a:t>❓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457200" y="137160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FFFFFF"/>
                </a:solidFill>
              </a:rPr>
              <a:t>Final Q&amp;A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457200" y="219456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00BCF2"/>
                </a:solidFill>
              </a:rPr>
              <a:t>Ask anything about deployment, integration, or hackathon preparation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1795017" y="2862072"/>
            <a:ext cx="2606040" cy="1371600"/>
          </a:xfrm>
          <a:prstGeom prst="rect">
            <a:avLst/>
          </a:prstGeom>
          <a:solidFill>
            <a:srgbClr val="1A3A6B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1795017" y="2907792"/>
            <a:ext cx="2606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📚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1795017" y="3410712"/>
            <a:ext cx="2606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Azure Docs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1795017" y="3730752"/>
            <a:ext cx="26060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00BCF2"/>
                </a:solidFill>
              </a:rPr>
              <a:t>docs.microsoft.com/azure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629657" y="2862072"/>
            <a:ext cx="2606040" cy="1371600"/>
          </a:xfrm>
          <a:prstGeom prst="rect">
            <a:avLst/>
          </a:prstGeom>
          <a:solidFill>
            <a:srgbClr val="1A3A6B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4629657" y="2907792"/>
            <a:ext cx="2606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💬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4629657" y="3227832"/>
            <a:ext cx="2606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IN" sz="1400" spc="-75" dirty="0">
                <a:solidFill>
                  <a:schemeClr val="bg1"/>
                </a:solidFill>
                <a:latin typeface="Segoe UI" panose="020B0502040204020203" pitchFamily="34" charset="0"/>
              </a:rPr>
              <a:t>For any Query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629657" y="3730752"/>
            <a:ext cx="26060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IN" sz="800" spc="-75" dirty="0">
                <a:solidFill>
                  <a:schemeClr val="bg1"/>
                </a:solidFill>
                <a:latin typeface="Segoe UI" panose="020B0502040204020203" pitchFamily="34" charset="0"/>
              </a:rPr>
              <a:t>Azure credits &amp; tech infrastructure, write to </a:t>
            </a:r>
            <a:r>
              <a:rPr lang="en-IN" sz="800" u="sng" spc="-75" dirty="0">
                <a:solidFill>
                  <a:schemeClr val="accent2"/>
                </a:solidFill>
                <a:latin typeface="Segoe UI" panose="020B0502040204020203" pitchFamily="34" charset="0"/>
                <a:hlinkClick r:id="rId3" tooltip="mailto:HackSupport@synergetics-india.c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HackSupport@synergetics-india.com</a:t>
            </a:r>
            <a:r>
              <a:rPr lang="en-IN" sz="800" spc="-75" dirty="0">
                <a:solidFill>
                  <a:schemeClr val="accent2"/>
                </a:solidFill>
                <a:latin typeface="Segoe UI" panose="020B0502040204020203" pitchFamily="34" charset="0"/>
              </a:rPr>
              <a:t> 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en-IN" sz="800" spc="-75" dirty="0">
              <a:solidFill>
                <a:schemeClr val="accent2"/>
              </a:solidFill>
              <a:latin typeface="Segoe UI" panose="020B0502040204020203" pitchFamily="34" charset="0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IN" sz="800" spc="-75" dirty="0">
                <a:solidFill>
                  <a:schemeClr val="bg1"/>
                </a:solidFill>
                <a:latin typeface="Segoe UI" panose="020B0502040204020203" pitchFamily="34" charset="0"/>
              </a:rPr>
              <a:t>on AI &lt;Unlocked&gt;, write to </a:t>
            </a:r>
            <a:r>
              <a:rPr lang="en-IN" sz="800" u="sng" spc="-75" dirty="0">
                <a:solidFill>
                  <a:schemeClr val="accent2"/>
                </a:solidFill>
                <a:latin typeface="Segoe UI" panose="020B0502040204020203" pitchFamily="34" charset="0"/>
              </a:rPr>
              <a:t>INDIAEIP</a:t>
            </a:r>
            <a:r>
              <a:rPr lang="en-IN" sz="800" u="sng" spc="-75" dirty="0">
                <a:solidFill>
                  <a:schemeClr val="accent2"/>
                </a:solidFill>
                <a:latin typeface="Segoe UI" panose="020B0502040204020203" pitchFamily="34" charset="0"/>
                <a:hlinkClick r:id="rId3" tooltip="mailto:HackSupport@synergetics-india.c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@microsoft.com</a:t>
            </a:r>
            <a:r>
              <a:rPr lang="en-IN" sz="800" spc="-75" dirty="0">
                <a:solidFill>
                  <a:schemeClr val="accent2"/>
                </a:solidFill>
                <a:latin typeface="Segoe UI" panose="020B0502040204020203" pitchFamily="34" charset="0"/>
              </a:rPr>
              <a:t> </a:t>
            </a:r>
          </a:p>
          <a:p>
            <a:pPr algn="ctr"/>
            <a:endParaRPr lang="en-IN" sz="1000" spc="-75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marL="0" indent="0" algn="ctr">
              <a:buNone/>
            </a:pP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57200" y="448056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Let's build something amazing! 🚀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F2D5A"/>
          </a:solidFill>
          <a:ln w="12700">
            <a:solidFill>
              <a:srgbClr val="0F2D5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0"/>
            <a:ext cx="822960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</a:rPr>
              <a:t>SESSION AGENDA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365760" y="1143000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365760" y="1143000"/>
            <a:ext cx="73152" cy="62179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502920" y="1143000"/>
            <a:ext cx="50292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078D4"/>
                </a:solidFill>
              </a:rPr>
              <a:t>01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1097280" y="1143000"/>
            <a:ext cx="585216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Deployment &amp; Infrastructure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7315200" y="1271016"/>
            <a:ext cx="1280160" cy="36576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7315200" y="1271016"/>
            <a:ext cx="1280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~40 min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65760" y="1901952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1" name="Shape 9"/>
          <p:cNvSpPr/>
          <p:nvPr/>
        </p:nvSpPr>
        <p:spPr>
          <a:xfrm>
            <a:off x="365760" y="1901952"/>
            <a:ext cx="73152" cy="621792"/>
          </a:xfrm>
          <a:prstGeom prst="rect">
            <a:avLst/>
          </a:prstGeom>
          <a:solidFill>
            <a:srgbClr val="00BCF2"/>
          </a:solidFill>
          <a:ln w="12700">
            <a:solidFill>
              <a:srgbClr val="00BCF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Text 10"/>
          <p:cNvSpPr/>
          <p:nvPr/>
        </p:nvSpPr>
        <p:spPr>
          <a:xfrm>
            <a:off x="502920" y="1901952"/>
            <a:ext cx="50292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0BCF2"/>
                </a:solidFill>
              </a:rPr>
              <a:t>02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1097280" y="1901952"/>
            <a:ext cx="585216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Containerization with Docker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315200" y="2029968"/>
            <a:ext cx="1280160" cy="365760"/>
          </a:xfrm>
          <a:prstGeom prst="rect">
            <a:avLst/>
          </a:prstGeom>
          <a:solidFill>
            <a:srgbClr val="00BCF2"/>
          </a:solidFill>
          <a:ln w="12700">
            <a:solidFill>
              <a:srgbClr val="00BCF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Text 13"/>
          <p:cNvSpPr/>
          <p:nvPr/>
        </p:nvSpPr>
        <p:spPr>
          <a:xfrm>
            <a:off x="7315200" y="2029968"/>
            <a:ext cx="1280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~30 min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65760" y="2660904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365760" y="2660904"/>
            <a:ext cx="73152" cy="621792"/>
          </a:xfrm>
          <a:prstGeom prst="rect">
            <a:avLst/>
          </a:prstGeom>
          <a:solidFill>
            <a:srgbClr val="FF8C00"/>
          </a:solidFill>
          <a:ln w="12700">
            <a:solidFill>
              <a:srgbClr val="FF8C0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502920" y="2660904"/>
            <a:ext cx="50292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8C00"/>
                </a:solidFill>
              </a:rPr>
              <a:t>03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1097280" y="2660904"/>
            <a:ext cx="585216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Live Demo: Multi-Agent Food Delivery App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7315200" y="2788920"/>
            <a:ext cx="1280160" cy="365760"/>
          </a:xfrm>
          <a:prstGeom prst="rect">
            <a:avLst/>
          </a:prstGeom>
          <a:solidFill>
            <a:srgbClr val="FF8C00"/>
          </a:solidFill>
          <a:ln w="12700">
            <a:solidFill>
              <a:srgbClr val="FF8C0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7315200" y="2788920"/>
            <a:ext cx="1280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~20 min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365760" y="3419856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365760" y="3419856"/>
            <a:ext cx="73152" cy="621792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Text 22"/>
          <p:cNvSpPr/>
          <p:nvPr/>
        </p:nvSpPr>
        <p:spPr>
          <a:xfrm>
            <a:off x="502920" y="3419856"/>
            <a:ext cx="50292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07C10"/>
                </a:solidFill>
              </a:rPr>
              <a:t>04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1097280" y="3419856"/>
            <a:ext cx="585216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Integration Patterns &amp; End-to-End Workflows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7315200" y="3547872"/>
            <a:ext cx="1280160" cy="365760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Text 25"/>
          <p:cNvSpPr/>
          <p:nvPr/>
        </p:nvSpPr>
        <p:spPr>
          <a:xfrm>
            <a:off x="7315200" y="3547872"/>
            <a:ext cx="1280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~30 min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2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400" dirty="0">
                <a:solidFill>
                  <a:srgbClr val="00BCF2"/>
                </a:solidFill>
              </a:rPr>
              <a:t>SECTION 01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</a:rPr>
              <a:t>Deployment &amp;</a:t>
            </a:r>
            <a:endParaRPr lang="en-US" sz="4800" dirty="0"/>
          </a:p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</a:rPr>
              <a:t>Infrastructure</a:t>
            </a:r>
            <a:endParaRPr lang="en-US" sz="4800" dirty="0"/>
          </a:p>
        </p:txBody>
      </p:sp>
      <p:sp>
        <p:nvSpPr>
          <p:cNvPr id="5" name="Text 3"/>
          <p:cNvSpPr/>
          <p:nvPr/>
        </p:nvSpPr>
        <p:spPr>
          <a:xfrm>
            <a:off x="457200" y="384048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00BCF2"/>
                </a:solidFill>
              </a:rPr>
              <a:t>Choosing the right Azure hosting model for your AI agents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F2D5A"/>
          </a:solidFill>
          <a:ln w="12700">
            <a:solidFill>
              <a:srgbClr val="0F2D5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</a:rPr>
              <a:t>Deployment Options Comparison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274320" y="1051560"/>
            <a:ext cx="288036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274320" y="1051560"/>
            <a:ext cx="2880360" cy="73152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Shape 4"/>
          <p:cNvSpPr/>
          <p:nvPr/>
        </p:nvSpPr>
        <p:spPr>
          <a:xfrm>
            <a:off x="365760" y="1170432"/>
            <a:ext cx="914400" cy="274320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365760" y="117043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PaaS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411480" y="1508760"/>
            <a:ext cx="26060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Azure App Service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Web Apps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11480" y="2240280"/>
            <a:ext cx="2606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107C10"/>
                </a:solidFill>
              </a:rPr>
              <a:t>Simple, managed platform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11480" y="2578608"/>
            <a:ext cx="2606040" cy="18288"/>
          </a:xfrm>
          <a:prstGeom prst="rect">
            <a:avLst/>
          </a:prstGeom>
          <a:solidFill>
            <a:srgbClr val="D0DCE8"/>
          </a:solidFill>
          <a:ln w="12700">
            <a:solidFill>
              <a:srgbClr val="D0DC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411480" y="2651760"/>
            <a:ext cx="2606040" cy="2103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Ideal for REST APIs &amp; web frontends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Built-in autoscaling &amp; SSL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Easy CI/CD integration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No container management needed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246120" y="1051560"/>
            <a:ext cx="288036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3246120" y="1051560"/>
            <a:ext cx="2880360" cy="7315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Shape 12"/>
          <p:cNvSpPr/>
          <p:nvPr/>
        </p:nvSpPr>
        <p:spPr>
          <a:xfrm>
            <a:off x="3337560" y="1170432"/>
            <a:ext cx="914400" cy="27432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Text 13"/>
          <p:cNvSpPr/>
          <p:nvPr/>
        </p:nvSpPr>
        <p:spPr>
          <a:xfrm>
            <a:off x="3337560" y="117043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Serverless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3383280" y="1508760"/>
            <a:ext cx="26060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Azure Container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Apps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3383280" y="2240280"/>
            <a:ext cx="2606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0078D4"/>
                </a:solidFill>
              </a:rPr>
              <a:t>Serverless containers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3383280" y="2578608"/>
            <a:ext cx="2606040" cy="18288"/>
          </a:xfrm>
          <a:prstGeom prst="rect">
            <a:avLst/>
          </a:prstGeom>
          <a:solidFill>
            <a:srgbClr val="D0DCE8"/>
          </a:solidFill>
          <a:ln w="12700">
            <a:solidFill>
              <a:srgbClr val="D0DC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Text 17"/>
          <p:cNvSpPr/>
          <p:nvPr/>
        </p:nvSpPr>
        <p:spPr>
          <a:xfrm>
            <a:off x="3383280" y="2651760"/>
            <a:ext cx="2606040" cy="2103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Auto-scaling including to zero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Microservices &amp; agent workflows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KEDA-based event scaling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Pay only when running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217920" y="1051560"/>
            <a:ext cx="288036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1" name="Shape 19"/>
          <p:cNvSpPr/>
          <p:nvPr/>
        </p:nvSpPr>
        <p:spPr>
          <a:xfrm>
            <a:off x="6217920" y="1051560"/>
            <a:ext cx="2880360" cy="73152"/>
          </a:xfrm>
          <a:prstGeom prst="rect">
            <a:avLst/>
          </a:prstGeom>
          <a:solidFill>
            <a:srgbClr val="FF8C00"/>
          </a:solidFill>
          <a:ln w="12700">
            <a:solidFill>
              <a:srgbClr val="FF8C0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Shape 20"/>
          <p:cNvSpPr/>
          <p:nvPr/>
        </p:nvSpPr>
        <p:spPr>
          <a:xfrm>
            <a:off x="6309360" y="1170432"/>
            <a:ext cx="914400" cy="274320"/>
          </a:xfrm>
          <a:prstGeom prst="rect">
            <a:avLst/>
          </a:prstGeom>
          <a:solidFill>
            <a:srgbClr val="FF8C00"/>
          </a:solidFill>
          <a:ln w="12700">
            <a:solidFill>
              <a:srgbClr val="FF8C0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Text 21"/>
          <p:cNvSpPr/>
          <p:nvPr/>
        </p:nvSpPr>
        <p:spPr>
          <a:xfrm>
            <a:off x="6309360" y="117043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Event-Driven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6355080" y="1508760"/>
            <a:ext cx="26060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Azure Functions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6355080" y="2240280"/>
            <a:ext cx="2606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FF8C00"/>
                </a:solidFill>
              </a:rPr>
              <a:t>Pay-per-execution model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355080" y="2578608"/>
            <a:ext cx="2606040" cy="18288"/>
          </a:xfrm>
          <a:prstGeom prst="rect">
            <a:avLst/>
          </a:prstGeom>
          <a:solidFill>
            <a:srgbClr val="D0DCE8"/>
          </a:solidFill>
          <a:ln w="12700">
            <a:solidFill>
              <a:srgbClr val="D0DC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Text 25"/>
          <p:cNvSpPr/>
          <p:nvPr/>
        </p:nvSpPr>
        <p:spPr>
          <a:xfrm>
            <a:off x="6355080" y="2651760"/>
            <a:ext cx="2606040" cy="2103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Trigger-based AI agent tasks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Lowest cost for sporadic workloads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Rich trigger/binding ecosystem</a:t>
            </a:r>
            <a:endParaRPr lang="en-US" sz="1100" dirty="0"/>
          </a:p>
          <a:p>
            <a:pPr marL="342900" indent="-342900">
              <a:buSzPct val="100000"/>
              <a:buChar char="•"/>
            </a:pPr>
            <a:r>
              <a:rPr lang="en-US" sz="1100" dirty="0">
                <a:solidFill>
                  <a:srgbClr val="546E7A"/>
                </a:solidFill>
              </a:rPr>
              <a:t>Great for async processing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F2D5A"/>
          </a:solidFill>
          <a:ln w="12700">
            <a:solidFill>
              <a:srgbClr val="0F2D5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</a:rPr>
              <a:t>Scaling Considerations &amp; Configuration Management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274320" y="1097280"/>
            <a:ext cx="416052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274320" y="1097280"/>
            <a:ext cx="64008" cy="1691640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457200" y="1234440"/>
            <a:ext cx="502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⚡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1005840" y="12344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Horizontal Scaling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005840" y="1600200"/>
            <a:ext cx="324612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46E7A"/>
                </a:solidFill>
              </a:rPr>
              <a:t>Scale out agent instances based on queue depth, HTTP requests, or custom metrics with KEDA event-driven autoscaling.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709160" y="1097280"/>
            <a:ext cx="416052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0" name="Shape 8"/>
          <p:cNvSpPr/>
          <p:nvPr/>
        </p:nvSpPr>
        <p:spPr>
          <a:xfrm>
            <a:off x="4709160" y="1097280"/>
            <a:ext cx="64008" cy="1691640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4892040" y="1234440"/>
            <a:ext cx="502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⚙️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5440680" y="12344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Configuration Management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440680" y="1600200"/>
            <a:ext cx="324612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46E7A"/>
                </a:solidFill>
              </a:rPr>
              <a:t>Store secrets in Azure Key Vault. Use App Configuration for feature flags &amp; environment-specific settings. Never hardcode credentials.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3017520"/>
            <a:ext cx="416052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274320" y="3017520"/>
            <a:ext cx="64008" cy="1691640"/>
          </a:xfrm>
          <a:prstGeom prst="rect">
            <a:avLst/>
          </a:prstGeom>
          <a:solidFill>
            <a:srgbClr val="FF8C00"/>
          </a:solidFill>
          <a:ln w="12700">
            <a:solidFill>
              <a:srgbClr val="FF8C0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Text 14"/>
          <p:cNvSpPr/>
          <p:nvPr/>
        </p:nvSpPr>
        <p:spPr>
          <a:xfrm>
            <a:off x="457200" y="3154680"/>
            <a:ext cx="502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⚖️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1005840" y="31546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Load Balancing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005840" y="3520440"/>
            <a:ext cx="324612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46E7A"/>
                </a:solidFill>
              </a:rPr>
              <a:t>Azure API Management acts as a gateway—rate limiting, auth, and routing across multiple agent endpoints.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09160" y="3017520"/>
            <a:ext cx="416052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0" name="Shape 18"/>
          <p:cNvSpPr/>
          <p:nvPr/>
        </p:nvSpPr>
        <p:spPr>
          <a:xfrm>
            <a:off x="4709160" y="3017520"/>
            <a:ext cx="64008" cy="1691640"/>
          </a:xfrm>
          <a:prstGeom prst="rect">
            <a:avLst/>
          </a:prstGeom>
          <a:solidFill>
            <a:srgbClr val="0F2D5A"/>
          </a:solidFill>
          <a:ln w="12700">
            <a:solidFill>
              <a:srgbClr val="0F2D5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4892040" y="3154680"/>
            <a:ext cx="502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📊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5440680" y="31546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1F36"/>
                </a:solidFill>
              </a:rPr>
              <a:t>Monitoring &amp; Observability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5440680" y="3520440"/>
            <a:ext cx="324612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46E7A"/>
                </a:solidFill>
              </a:rPr>
              <a:t>Application Insights for traces, metrics &amp; logs. Set up alerts on latency, error rates, and token usage for AI agents.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A1F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BCF2"/>
          </a:solidFill>
          <a:ln w="12700">
            <a:solidFill>
              <a:srgbClr val="00BCF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400" dirty="0">
                <a:solidFill>
                  <a:srgbClr val="00BCF2"/>
                </a:solidFill>
              </a:rPr>
              <a:t>SECTION 02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600" b="1" dirty="0">
                <a:solidFill>
                  <a:srgbClr val="FFFFFF"/>
                </a:solidFill>
              </a:rPr>
              <a:t>Containerization</a:t>
            </a:r>
            <a:endParaRPr lang="en-US" sz="4600" dirty="0"/>
          </a:p>
          <a:p>
            <a:pPr marL="0" indent="0">
              <a:buNone/>
            </a:pPr>
            <a:r>
              <a:rPr lang="en-US" sz="4600" b="1" dirty="0">
                <a:solidFill>
                  <a:srgbClr val="FFFFFF"/>
                </a:solidFill>
              </a:rPr>
              <a:t>with Docker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457200" y="384048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00BCF2"/>
                </a:solidFill>
              </a:rPr>
              <a:t>Build, store, and ship AI agent images reliably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0BCF2"/>
          </a:solidFill>
          <a:ln w="12700">
            <a:solidFill>
              <a:srgbClr val="00BCF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A1F36"/>
          </a:solidFill>
          <a:ln w="12700">
            <a:solidFill>
              <a:srgbClr val="1A1F3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Docker: Build → Store → Deploy Pipeline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274320" y="1097280"/>
            <a:ext cx="274320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274320" y="1097280"/>
            <a:ext cx="2743200" cy="7315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Shape 4"/>
          <p:cNvSpPr/>
          <p:nvPr/>
        </p:nvSpPr>
        <p:spPr>
          <a:xfrm>
            <a:off x="1280160" y="1234440"/>
            <a:ext cx="640080" cy="640080"/>
          </a:xfrm>
          <a:prstGeom prst="ellipse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1280160" y="1234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274320" y="1965960"/>
            <a:ext cx="2743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🐳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411480" y="2560320"/>
            <a:ext cx="2468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1F36"/>
                </a:solidFill>
              </a:rPr>
              <a:t>Build Container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A1F36"/>
                </a:solidFill>
              </a:rPr>
              <a:t>Image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411480" y="3246120"/>
            <a:ext cx="2468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46E7A"/>
                </a:solidFill>
              </a:rPr>
              <a:t>Write a Dockerfile for your agent. Base image, install deps, copy code, set entrypoint.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017520" y="2606040"/>
            <a:ext cx="182880" cy="7315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3200400" y="1097280"/>
            <a:ext cx="274320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3200400" y="1097280"/>
            <a:ext cx="2743200" cy="73152"/>
          </a:xfrm>
          <a:prstGeom prst="rect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Shape 12"/>
          <p:cNvSpPr/>
          <p:nvPr/>
        </p:nvSpPr>
        <p:spPr>
          <a:xfrm>
            <a:off x="4206240" y="1234440"/>
            <a:ext cx="640080" cy="640080"/>
          </a:xfrm>
          <a:prstGeom prst="ellipse">
            <a:avLst/>
          </a:prstGeom>
          <a:solidFill>
            <a:srgbClr val="107C10"/>
          </a:solidFill>
          <a:ln w="12700">
            <a:solidFill>
              <a:srgbClr val="107C1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Text 13"/>
          <p:cNvSpPr/>
          <p:nvPr/>
        </p:nvSpPr>
        <p:spPr>
          <a:xfrm>
            <a:off x="4206240" y="1234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3200400" y="1965960"/>
            <a:ext cx="2743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📦</a:t>
            </a: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3337560" y="2560320"/>
            <a:ext cx="2468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1F36"/>
                </a:solidFill>
              </a:rPr>
              <a:t>Push to Azure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A1F36"/>
                </a:solidFill>
              </a:rPr>
              <a:t>Container Registry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337560" y="3246120"/>
            <a:ext cx="2468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46E7A"/>
                </a:solidFill>
              </a:rPr>
              <a:t>ACR stores versioned images privately. Tag images with build ID for traceability.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943600" y="2606040"/>
            <a:ext cx="182880" cy="73152"/>
          </a:xfrm>
          <a:prstGeom prst="rect">
            <a:avLst/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Shape 18"/>
          <p:cNvSpPr/>
          <p:nvPr/>
        </p:nvSpPr>
        <p:spPr>
          <a:xfrm>
            <a:off x="6126480" y="1097280"/>
            <a:ext cx="274320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D0DCE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1" name="Shape 19"/>
          <p:cNvSpPr/>
          <p:nvPr/>
        </p:nvSpPr>
        <p:spPr>
          <a:xfrm>
            <a:off x="6126480" y="1097280"/>
            <a:ext cx="2743200" cy="73152"/>
          </a:xfrm>
          <a:prstGeom prst="rect">
            <a:avLst/>
          </a:prstGeom>
          <a:solidFill>
            <a:srgbClr val="FF8C00"/>
          </a:solidFill>
          <a:ln w="12700">
            <a:solidFill>
              <a:srgbClr val="FF8C0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Shape 20"/>
          <p:cNvSpPr/>
          <p:nvPr/>
        </p:nvSpPr>
        <p:spPr>
          <a:xfrm>
            <a:off x="7132320" y="1234440"/>
            <a:ext cx="640080" cy="640080"/>
          </a:xfrm>
          <a:prstGeom prst="ellipse">
            <a:avLst/>
          </a:prstGeom>
          <a:solidFill>
            <a:srgbClr val="FF8C00"/>
          </a:solidFill>
          <a:ln w="12700">
            <a:solidFill>
              <a:srgbClr val="FF8C0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Text 21"/>
          <p:cNvSpPr/>
          <p:nvPr/>
        </p:nvSpPr>
        <p:spPr>
          <a:xfrm>
            <a:off x="7132320" y="1234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6126480" y="1965960"/>
            <a:ext cx="2743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⚡</a:t>
            </a:r>
            <a:endParaRPr lang="en-US" sz="2800" dirty="0"/>
          </a:p>
        </p:txBody>
      </p:sp>
      <p:sp>
        <p:nvSpPr>
          <p:cNvPr id="25" name="Text 23"/>
          <p:cNvSpPr/>
          <p:nvPr/>
        </p:nvSpPr>
        <p:spPr>
          <a:xfrm>
            <a:off x="6263640" y="2560320"/>
            <a:ext cx="2468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1F36"/>
                </a:solidFill>
              </a:rPr>
              <a:t>CI/CD with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A1F36"/>
                </a:solidFill>
              </a:rPr>
              <a:t>GitHub Actions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6263640" y="3246120"/>
            <a:ext cx="2468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46E7A"/>
                </a:solidFill>
              </a:rPr>
              <a:t>On push: build image, run tests, push to ACR, trigger deployment to target Azure service.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274320" y="4754880"/>
            <a:ext cx="8595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0078D4"/>
                </a:solidFill>
              </a:rPr>
              <a:t>⚡ Pro Tip: Use multi-stage Docker builds to keep production images lean — build in one stage, copy only artifacts to the final image.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8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1280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400" dirty="0">
                <a:solidFill>
                  <a:srgbClr val="FFFFFF"/>
                </a:solidFill>
              </a:rPr>
              <a:t>SECTION 03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737360"/>
            <a:ext cx="82296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5600" b="1" dirty="0">
                <a:solidFill>
                  <a:srgbClr val="FFFFFF"/>
                </a:solidFill>
              </a:rPr>
              <a:t>Live Demo</a:t>
            </a:r>
            <a:endParaRPr lang="en-US" sz="5600" dirty="0"/>
          </a:p>
        </p:txBody>
      </p:sp>
      <p:sp>
        <p:nvSpPr>
          <p:cNvPr id="5" name="Text 3"/>
          <p:cNvSpPr/>
          <p:nvPr/>
        </p:nvSpPr>
        <p:spPr>
          <a:xfrm>
            <a:off x="457200" y="283464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dirty="0">
                <a:solidFill>
                  <a:srgbClr val="FFFFFF"/>
                </a:solidFill>
              </a:rPr>
              <a:t>App deployment on Azure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DD1D22E-5996-E45B-92B2-659F701A4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2A9E9-87F3-4C0A-AB81-333B26F7416D}"/>
              </a:ext>
            </a:extLst>
          </p:cNvPr>
          <p:cNvSpPr txBox="1"/>
          <p:nvPr/>
        </p:nvSpPr>
        <p:spPr>
          <a:xfrm>
            <a:off x="461009" y="411479"/>
            <a:ext cx="2983230" cy="42897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Demo1: Deploying a web application on Azure App Service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677BF68-4B36-44E0-825D-A36A5D9F12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904897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VisualTitledTextBox"/>
                  </p202:designTagLst>
                </p202:designPr>
              </p:ext>
            </p:extLst>
          </p:nvPr>
        </p:nvGraphicFramePr>
        <p:xfrm>
          <a:off x="4040656" y="411479"/>
          <a:ext cx="4642335" cy="4395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615529E-A8CC-B504-C1CB-B3A6F9F2DC01}"/>
              </a:ext>
            </a:extLst>
          </p:cNvPr>
          <p:cNvSpPr txBox="1"/>
          <p:nvPr/>
        </p:nvSpPr>
        <p:spPr>
          <a:xfrm>
            <a:off x="461009" y="2704711"/>
            <a:ext cx="2983230" cy="21027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Demo2: Deploying Agentic Application on Azure Container Apps</a:t>
            </a:r>
          </a:p>
        </p:txBody>
      </p:sp>
    </p:spTree>
    <p:extLst>
      <p:ext uri="{BB962C8B-B14F-4D97-AF65-F5344CB8AC3E}">
        <p14:creationId xmlns:p14="http://schemas.microsoft.com/office/powerpoint/2010/main" val="371869112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690</Words>
  <Application>Microsoft Office PowerPoint</Application>
  <PresentationFormat>On-screen Show (16:9)</PresentationFormat>
  <Paragraphs>131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Neue Haas Grotesk Text Pro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Deployment, Integration Patterns &amp; Hackathon Bootcamp</dc:title>
  <dc:subject>PptxGenJS Presentation</dc:subject>
  <dc:creator>PptxGenJS</dc:creator>
  <cp:lastModifiedBy>Lakshmi Misra</cp:lastModifiedBy>
  <cp:revision>9</cp:revision>
  <dcterms:created xsi:type="dcterms:W3CDTF">2026-02-22T17:38:39Z</dcterms:created>
  <dcterms:modified xsi:type="dcterms:W3CDTF">2026-03-01T05:47:31Z</dcterms:modified>
</cp:coreProperties>
</file>